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14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0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29.10.22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50CB8C-83A0-4BB1-8FF0-BE1978044B04}" type="slidenum">
              <a:rPr lang="ru-RU" sz="32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0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29.10.22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50CB8C-83A0-4BB1-8FF0-BE1978044B04}" type="slidenum">
              <a:rPr lang="ru-RU" sz="32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0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29.10.22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50CB8C-83A0-4BB1-8FF0-BE1978044B04}" type="slidenum">
              <a:rPr lang="ru-RU" sz="32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8000640" cy="297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0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29.10.22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50CB8C-83A0-4BB1-8FF0-BE1978044B04}" type="slidenum">
              <a:rPr lang="ru-RU" sz="32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0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29.10.22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50CB8C-83A0-4BB1-8FF0-BE1978044B04}" type="slidenum">
              <a:rPr lang="ru-RU" sz="32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0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29.10.22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50CB8C-83A0-4BB1-8FF0-BE1978044B04}" type="slidenum">
              <a:rPr lang="ru-RU" sz="32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0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29.10.22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50CB8C-83A0-4BB1-8FF0-BE1978044B04}" type="slidenum">
              <a:rPr lang="ru-RU" sz="32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0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29.10.22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50CB8C-83A0-4BB1-8FF0-BE1978044B04}" type="slidenum">
              <a:rPr lang="ru-RU" sz="32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0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29.10.22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50CB8C-83A0-4BB1-8FF0-BE1978044B04}" type="slidenum">
              <a:rPr lang="ru-RU" sz="32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0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29.10.22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50CB8C-83A0-4BB1-8FF0-BE1978044B04}" type="slidenum">
              <a:rPr lang="ru-RU" sz="32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0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29.10.22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50CB8C-83A0-4BB1-8FF0-BE1978044B04}" type="slidenum">
              <a:rPr lang="ru-RU" sz="32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0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29.10.22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algn="r">
              <a:lnSpc>
                <a:spcPct val="100000"/>
              </a:lnSpc>
            </a:pPr>
            <a:fld id="{2F50CB8C-83A0-4BB1-8FF0-BE1978044B04}" type="slidenum">
              <a:rPr lang="ru-RU" sz="3200" b="0" strike="noStrike" spc="-1" smtClean="0">
                <a:solidFill>
                  <a:srgbClr val="0A304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8"/>
          <p:cNvPicPr/>
          <p:nvPr/>
        </p:nvPicPr>
        <p:blipFill>
          <a:blip r:embed="rId2"/>
          <a:stretch/>
        </p:blipFill>
        <p:spPr>
          <a:xfrm rot="5400000">
            <a:off x="-2540880" y="2541240"/>
            <a:ext cx="6857640" cy="177516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87488" y="620688"/>
            <a:ext cx="104411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ru-RU" sz="2400" b="1" dirty="0" err="1">
                <a:solidFill>
                  <a:srgbClr val="C00000"/>
                </a:solidFill>
              </a:rPr>
              <a:t>Дус-Дагская</a:t>
            </a:r>
            <a:r>
              <a:rPr lang="ru-RU" sz="2400" b="1" dirty="0">
                <a:solidFill>
                  <a:srgbClr val="C00000"/>
                </a:solidFill>
              </a:rPr>
              <a:t> средняя </a:t>
            </a:r>
            <a:r>
              <a:rPr lang="ru-RU" sz="2400" b="1" dirty="0" smtClean="0">
                <a:solidFill>
                  <a:srgbClr val="C00000"/>
                </a:solidFill>
              </a:rPr>
              <a:t> общеобразовательная </a:t>
            </a:r>
            <a:r>
              <a:rPr lang="ru-RU" sz="2400" b="1" dirty="0">
                <a:solidFill>
                  <a:srgbClr val="C00000"/>
                </a:solidFill>
              </a:rPr>
              <a:t>школа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Овюрского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кожууна</a:t>
            </a:r>
            <a:r>
              <a:rPr lang="ru-RU" sz="2400" b="1" dirty="0">
                <a:solidFill>
                  <a:srgbClr val="C00000"/>
                </a:solidFill>
              </a:rPr>
              <a:t>» 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8603" y="2367089"/>
            <a:ext cx="82809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воспитания 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Дус-Дагская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СОШ </a:t>
            </a:r>
          </a:p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Овюрского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2022-2023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356000" y="330480"/>
            <a:ext cx="768744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4000" b="1" strike="noStrike" spc="49" dirty="0" smtClean="0">
                <a:solidFill>
                  <a:srgbClr val="FEFEFD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И </a:t>
            </a:r>
            <a:r>
              <a:rPr lang="ru-RU" sz="4000" b="1" strike="noStrike" spc="49" dirty="0">
                <a:solidFill>
                  <a:srgbClr val="FEFEFD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СОДЕРЖАНИЕ
</a:t>
            </a:r>
            <a:r>
              <a:rPr lang="ru-RU" sz="2700" b="1" strike="noStrike" spc="49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ИНВАРИАТИВНЫЕ </a:t>
            </a:r>
            <a:endParaRPr lang="ru-RU" sz="2700" b="1" strike="noStrike" spc="49" dirty="0" smtClean="0">
              <a:solidFill>
                <a:srgbClr val="00B0F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2700" b="1" strike="noStrike" spc="49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ru-RU" sz="2700" b="1" strike="noStrike" spc="49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ОБЯЗАТЕЛЬНЫЕ) МОДУЛИ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632880" y="2547000"/>
            <a:ext cx="5283000" cy="86364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КЛАССНОЕ РУКОВОДСТВО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632880" y="3759840"/>
            <a:ext cx="5283000" cy="793800"/>
          </a:xfrm>
          <a:prstGeom prst="flowChartAlternateProcess">
            <a:avLst/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ШКОЛЬНЫЙ УРОК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6366960" y="2705040"/>
            <a:ext cx="5283000" cy="918720"/>
          </a:xfrm>
          <a:prstGeom prst="flowChartAlternateProcess">
            <a:avLst/>
          </a:prstGeom>
          <a:solidFill>
            <a:srgbClr val="FAE5D7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КУРСЫ ВНЕУРОЧНОЙ ДЕЯТЕЛЬНОСТИ И ДОПОЛНИТЕЛЬНОЕ ОБРАЗОВАНИЕ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632880" y="4974480"/>
            <a:ext cx="5283000" cy="720360"/>
          </a:xfrm>
          <a:prstGeom prst="flowChartAlternateProcess">
            <a:avLst/>
          </a:prstGeom>
          <a:solidFill>
            <a:srgbClr val="F7D0D0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САМОУПРАВЛЕНИЕ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9" name="CustomShape 6"/>
          <p:cNvSpPr/>
          <p:nvPr/>
        </p:nvSpPr>
        <p:spPr>
          <a:xfrm>
            <a:off x="6366960" y="5370480"/>
            <a:ext cx="5283000" cy="649080"/>
          </a:xfrm>
          <a:prstGeom prst="flowChartAlternateProcess">
            <a:avLst/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РАБОТА С РОДИТЕЛЯМИ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0" name="CustomShape 7"/>
          <p:cNvSpPr/>
          <p:nvPr/>
        </p:nvSpPr>
        <p:spPr>
          <a:xfrm>
            <a:off x="6366960" y="4048920"/>
            <a:ext cx="5283000" cy="72036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ПРОФОРИЕНТАЦИЯ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61" name="Picture 8"/>
          <p:cNvPicPr/>
          <p:nvPr/>
        </p:nvPicPr>
        <p:blipFill>
          <a:blip r:embed="rId2"/>
          <a:stretch/>
        </p:blipFill>
        <p:spPr>
          <a:xfrm>
            <a:off x="625399" y="548680"/>
            <a:ext cx="3276472" cy="180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296823" y="476672"/>
            <a:ext cx="7630560" cy="92177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3600" b="1" strike="noStrike" spc="49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ВАРИАТИВНЫЕ </a:t>
            </a:r>
            <a:r>
              <a:rPr lang="ru-RU" sz="3600" b="1" strike="noStrike" spc="49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МОДУЛИ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632880" y="1968480"/>
            <a:ext cx="5283000" cy="86364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КЛЮЧЕВЫЕ ОБЩЕШКОЛЬНЫЕ ДЕЛА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357840" y="3476520"/>
            <a:ext cx="5558040" cy="793800"/>
          </a:xfrm>
          <a:prstGeom prst="flowChartAlternateProcess">
            <a:avLst/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ДЕТСКИЕ ОБЩЕСТВЕННЫЕ ОБЪЕДИНЕНИЯ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657360" y="4725144"/>
            <a:ext cx="5283000" cy="918720"/>
          </a:xfrm>
          <a:prstGeom prst="flowChartAlternateProcess">
            <a:avLst/>
          </a:prstGeom>
          <a:solidFill>
            <a:srgbClr val="FAE5D7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ЭКСКУРСИИ, ЭКСПЕДИЦИИ, ПОХОДЫ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6366960" y="2314080"/>
            <a:ext cx="5283000" cy="720360"/>
          </a:xfrm>
          <a:prstGeom prst="flowChartAlternateProcess">
            <a:avLst/>
          </a:prstGeom>
          <a:solidFill>
            <a:srgbClr val="F7D0D0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ШКОЛЬНЫЕ МЕДИА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7" name="CustomShape 6"/>
          <p:cNvSpPr/>
          <p:nvPr/>
        </p:nvSpPr>
        <p:spPr>
          <a:xfrm>
            <a:off x="6190920" y="3365640"/>
            <a:ext cx="5283000" cy="72036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ПРОФИЛАКТИКА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68" name="Picture 6"/>
          <p:cNvPicPr/>
          <p:nvPr/>
        </p:nvPicPr>
        <p:blipFill>
          <a:blip r:embed="rId2"/>
          <a:stretch/>
        </p:blipFill>
        <p:spPr>
          <a:xfrm>
            <a:off x="8498880" y="332280"/>
            <a:ext cx="3455280" cy="180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616056" y="1998720"/>
            <a:ext cx="3855160" cy="14601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4400" b="1" strike="noStrike" spc="49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СТРУКТУРА программы</a:t>
            </a:r>
            <a:endParaRPr lang="ru-RU" sz="20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4295800" y="764704"/>
            <a:ext cx="5283000" cy="863280"/>
          </a:xfrm>
          <a:prstGeom prst="flowChartAlternateProcess">
            <a:avLst/>
          </a:prstGeom>
          <a:solidFill>
            <a:srgbClr val="C8F1FB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Раздел 1. Особенности </a:t>
            </a:r>
            <a:r>
              <a:rPr lang="ru-RU" sz="24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организуемого</a:t>
            </a: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z="2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в школе воспитательного процесса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5326495" y="2034720"/>
            <a:ext cx="5283000" cy="863280"/>
          </a:xfrm>
          <a:prstGeom prst="flowChartAlternateProcess">
            <a:avLst/>
          </a:prstGeom>
          <a:solidFill>
            <a:srgbClr val="C8F1FB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Раздел 2. Цель и задачи воспитания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5" name="CustomShape 4"/>
          <p:cNvSpPr/>
          <p:nvPr/>
        </p:nvSpPr>
        <p:spPr>
          <a:xfrm>
            <a:off x="5920920" y="3458880"/>
            <a:ext cx="5283000" cy="863280"/>
          </a:xfrm>
          <a:prstGeom prst="flowChartAlternateProcess">
            <a:avLst/>
          </a:prstGeom>
          <a:solidFill>
            <a:srgbClr val="C8F1FB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Раздел 3. Виды, формы и содержание деятельности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6" name="CustomShape 5"/>
          <p:cNvSpPr/>
          <p:nvPr/>
        </p:nvSpPr>
        <p:spPr>
          <a:xfrm>
            <a:off x="6456040" y="4797152"/>
            <a:ext cx="5283000" cy="863280"/>
          </a:xfrm>
          <a:prstGeom prst="flowChartAlternateProcess">
            <a:avLst/>
          </a:prstGeom>
          <a:solidFill>
            <a:srgbClr val="C8F1FB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Раздел 4. Основные направления самоанализа воспитательной работы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" name="Picture 10"/>
          <p:cNvPicPr/>
          <p:nvPr/>
        </p:nvPicPr>
        <p:blipFill>
          <a:blip r:embed="rId2"/>
          <a:stretch/>
        </p:blipFill>
        <p:spPr>
          <a:xfrm>
            <a:off x="1431720" y="3679920"/>
            <a:ext cx="3900600" cy="259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-168696" y="1454040"/>
            <a:ext cx="5579598" cy="2552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3200" b="1" strike="noStrike" spc="49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ОСОБЕННОСТИ </a:t>
            </a:r>
            <a:r>
              <a:rPr lang="ru-RU" sz="3200" b="1" strike="noStrike" spc="49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ОРГАНИЗУЕМОГО</a:t>
            </a:r>
          </a:p>
          <a:p>
            <a:pPr algn="ctr">
              <a:lnSpc>
                <a:spcPct val="100000"/>
              </a:lnSpc>
            </a:pPr>
            <a:r>
              <a:rPr lang="ru-RU" sz="3200" b="1" strike="noStrike" spc="49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z="3200" b="1" strike="noStrike" spc="49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В ШКОЛЕ ВОСПИТАТЕЛЬНОГО ПРОЦЕССА</a:t>
            </a:r>
            <a:endParaRPr lang="ru-RU" sz="18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6023992" y="1588600"/>
            <a:ext cx="5283000" cy="1213200"/>
          </a:xfrm>
          <a:prstGeom prst="flowChartAlternateProcess">
            <a:avLst/>
          </a:prstGeom>
          <a:solidFill>
            <a:srgbClr val="C8F1FB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ориентир на создание психологически комфортной среды для каждого ребенка и взрослого, </a:t>
            </a:r>
            <a:endParaRPr lang="ru-RU" b="0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без </a:t>
            </a:r>
            <a:r>
              <a:rPr lang="ru-RU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которой невозможно конструктивное взаимодействие школьников и педагогов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0" name="CustomShape 3"/>
          <p:cNvSpPr/>
          <p:nvPr/>
        </p:nvSpPr>
        <p:spPr>
          <a:xfrm>
            <a:off x="6299280" y="324000"/>
            <a:ext cx="5283000" cy="1130040"/>
          </a:xfrm>
          <a:prstGeom prst="flowChartAlternateProcess">
            <a:avLst/>
          </a:prstGeom>
          <a:gradFill>
            <a:gsLst>
              <a:gs pos="0">
                <a:srgbClr val="FFFFFF"/>
              </a:gs>
              <a:gs pos="100000">
                <a:srgbClr val="44D7FB"/>
              </a:gs>
            </a:gsLst>
            <a:lin ang="6120000"/>
          </a:gra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неукоснительное соблюдение законности и прав семьи и ребенка, соблюдения конфиденциальности информации о ребенке и семье, приоритета безопасности ребенка при нахождении в школе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2802145" y="4758120"/>
            <a:ext cx="4589999" cy="863280"/>
          </a:xfrm>
          <a:prstGeom prst="flowChartAlternateProcess">
            <a:avLst/>
          </a:prstGeom>
          <a:solidFill>
            <a:srgbClr val="C8F1FB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457200" algn="ctr"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организация </a:t>
            </a:r>
            <a:r>
              <a:rPr lang="ru-RU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основных совместных дел школьников и педагогов как предмета совместной заботы и взрослых, и детей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2" name="CustomShape 5"/>
          <p:cNvSpPr/>
          <p:nvPr/>
        </p:nvSpPr>
        <p:spPr>
          <a:xfrm>
            <a:off x="5159896" y="3118426"/>
            <a:ext cx="6048672" cy="1414800"/>
          </a:xfrm>
          <a:prstGeom prst="flowChartAlternateProcess">
            <a:avLst/>
          </a:prstGeom>
          <a:gradFill>
            <a:gsLst>
              <a:gs pos="0">
                <a:srgbClr val="FFFFFF"/>
              </a:gs>
              <a:gs pos="100000">
                <a:srgbClr val="44D7FB"/>
              </a:gs>
            </a:gsLst>
            <a:lin ang="6120000"/>
          </a:gra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реализация процесса воспитания главным образом через создание в школе детско-взрослых общностей, </a:t>
            </a:r>
            <a:endParaRPr lang="ru-RU" b="0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которые</a:t>
            </a:r>
            <a:r>
              <a:rPr lang="ru-RU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	объединяют детей и педагогов содержательными событиями, позитивными эмоциями и доверительными отношениями друг к другу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3" name="CustomShape 6"/>
          <p:cNvSpPr/>
          <p:nvPr/>
        </p:nvSpPr>
        <p:spPr>
          <a:xfrm>
            <a:off x="870480" y="5825160"/>
            <a:ext cx="4971240" cy="783000"/>
          </a:xfrm>
          <a:prstGeom prst="flowChartAlternateProcess">
            <a:avLst/>
          </a:prstGeom>
          <a:gradFill>
            <a:gsLst>
              <a:gs pos="0">
                <a:srgbClr val="FFFFFF"/>
              </a:gs>
              <a:gs pos="100000">
                <a:srgbClr val="44D7FB"/>
              </a:gs>
            </a:gsLst>
            <a:lin ang="6120000"/>
          </a:gra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системность и целесообразность воспитания как условия его эффективности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830160" y="176040"/>
            <a:ext cx="11064960" cy="854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4000" b="1" strike="noStrike" spc="49">
                <a:solidFill>
                  <a:srgbClr val="FEFEFD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ЗАДАЧИ ВОСПИТАНИЯ</a:t>
            </a:r>
            <a:endParaRPr lang="ru-RU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847440" y="739620"/>
            <a:ext cx="11047680" cy="58140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Реализовывать потенциал классного руководства в воспитании	 школьников,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поддерживать активное участие классных коллективов в жизни школы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3" name="CustomShape 3"/>
          <p:cNvSpPr/>
          <p:nvPr/>
        </p:nvSpPr>
        <p:spPr>
          <a:xfrm>
            <a:off x="830160" y="1484784"/>
            <a:ext cx="11047680" cy="942840"/>
          </a:xfrm>
          <a:prstGeom prst="flowChartAlternateProcess">
            <a:avLst/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вовлекать школьников в кружки, секции</a:t>
            </a:r>
            <a:r>
              <a:rPr lang="ru-RU" sz="20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ru-RU" sz="20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и иные объединения, работающие по школьным программам внеурочной деятельности и дополнительного образования, </a:t>
            </a:r>
            <a:endParaRPr lang="ru-RU" sz="2000" b="0" strike="noStrike" spc="-1" dirty="0" smtClean="0">
              <a:solidFill>
                <a:srgbClr val="052F61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реализовывать </a:t>
            </a:r>
            <a:r>
              <a:rPr lang="ru-RU" sz="20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их воспитательные возможности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4" name="CustomShape 4"/>
          <p:cNvSpPr/>
          <p:nvPr/>
        </p:nvSpPr>
        <p:spPr>
          <a:xfrm>
            <a:off x="847440" y="3712680"/>
            <a:ext cx="11030760" cy="42696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поддерживать школьное ученическое самоуправление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5" name="CustomShape 5"/>
          <p:cNvSpPr/>
          <p:nvPr/>
        </p:nvSpPr>
        <p:spPr>
          <a:xfrm>
            <a:off x="815507" y="2694240"/>
            <a:ext cx="11047680" cy="930600"/>
          </a:xfrm>
          <a:prstGeom prst="flowChartAlternateProcess">
            <a:avLst/>
          </a:prstGeom>
          <a:solidFill>
            <a:srgbClr val="F7D0D0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Реализовывать воспитательные возможности общешкольных ключевых дел, </a:t>
            </a:r>
            <a:endParaRPr lang="ru-RU" sz="2000" b="0" strike="noStrike" spc="-1" dirty="0" smtClean="0">
              <a:solidFill>
                <a:srgbClr val="052F61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поддерживать </a:t>
            </a:r>
            <a:r>
              <a:rPr lang="ru-RU" sz="20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традиции их коллективного планирования, организации, </a:t>
            </a:r>
            <a:endParaRPr lang="ru-RU" sz="2000" b="0" strike="noStrike" spc="-1" dirty="0" smtClean="0">
              <a:solidFill>
                <a:srgbClr val="052F61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проведения </a:t>
            </a:r>
            <a:r>
              <a:rPr lang="ru-RU" sz="20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и анализа в школьном коллективе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6" name="CustomShape 6"/>
          <p:cNvSpPr/>
          <p:nvPr/>
        </p:nvSpPr>
        <p:spPr>
          <a:xfrm>
            <a:off x="847440" y="4221360"/>
            <a:ext cx="11030760" cy="698760"/>
          </a:xfrm>
          <a:prstGeom prst="flowChartAlternateProcess">
            <a:avLst/>
          </a:prstGeom>
          <a:solidFill>
            <a:srgbClr val="FAE5D7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организовать работу с семьями   школьников,   направленную на повышение педагогической, психологической и правовой грамотности их родителями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77" name="Picture 2"/>
          <p:cNvPicPr/>
          <p:nvPr/>
        </p:nvPicPr>
        <p:blipFill>
          <a:blip r:embed="rId2"/>
          <a:stretch/>
        </p:blipFill>
        <p:spPr>
          <a:xfrm>
            <a:off x="2639616" y="5002200"/>
            <a:ext cx="8172360" cy="185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227520" y="131760"/>
            <a:ext cx="11493000" cy="638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632880" y="1535040"/>
            <a:ext cx="5283000" cy="59256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КЛАССНОЕ </a:t>
            </a:r>
            <a:r>
              <a:rPr lang="ru-RU" sz="2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РУКОВОДСТВО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632880" y="3296160"/>
            <a:ext cx="5283000" cy="599760"/>
          </a:xfrm>
          <a:prstGeom prst="flowChartAlternateProcess">
            <a:avLst/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ru-RU" sz="2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ШКОЛЬНЫЙ УРОК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632880" y="2235960"/>
            <a:ext cx="5283000" cy="942120"/>
          </a:xfrm>
          <a:prstGeom prst="flowChartAlternateProcess">
            <a:avLst/>
          </a:prstGeom>
          <a:solidFill>
            <a:srgbClr val="FAE5D7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9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КУРСЫ </a:t>
            </a:r>
            <a:r>
              <a:rPr lang="ru-RU" sz="19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ВНЕУРОЧНОЙ ДЕЯТЕЛЬНОСТИ              И ДОПОЛНИТЕЛЬНОЕ ОБРАЗОВАНИЕ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632880" y="4014000"/>
            <a:ext cx="5283000" cy="720360"/>
          </a:xfrm>
          <a:prstGeom prst="flowChartAlternateProcess">
            <a:avLst/>
          </a:prstGeom>
          <a:solidFill>
            <a:srgbClr val="F7D0D0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САМОУПРАВЛЕНИЕ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3" name="CustomShape 6"/>
          <p:cNvSpPr/>
          <p:nvPr/>
        </p:nvSpPr>
        <p:spPr>
          <a:xfrm>
            <a:off x="632880" y="5681160"/>
            <a:ext cx="5283000" cy="649080"/>
          </a:xfrm>
          <a:prstGeom prst="flowChartAlternateProcess">
            <a:avLst/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РАБОТА </a:t>
            </a:r>
            <a:r>
              <a:rPr lang="ru-RU" sz="2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С РОДИТЕЛЯМИ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4" name="CustomShape 7"/>
          <p:cNvSpPr/>
          <p:nvPr/>
        </p:nvSpPr>
        <p:spPr>
          <a:xfrm>
            <a:off x="632880" y="4852800"/>
            <a:ext cx="5283000" cy="71028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ПРОФОРИЕНТАЦИЯ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5" name="CustomShape 8"/>
          <p:cNvSpPr/>
          <p:nvPr/>
        </p:nvSpPr>
        <p:spPr>
          <a:xfrm>
            <a:off x="430380" y="991891"/>
            <a:ext cx="5688000" cy="3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700" b="1" strike="noStrike" spc="49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ИНВАРИАТИВНЫЕ (ОБЯЗАТЕЛЬНЫЕ) МОДУЛИ</a:t>
            </a:r>
            <a:endParaRPr lang="ru-RU" sz="18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6" name="CustomShape 9"/>
          <p:cNvSpPr/>
          <p:nvPr/>
        </p:nvSpPr>
        <p:spPr>
          <a:xfrm>
            <a:off x="6312024" y="761311"/>
            <a:ext cx="5408496" cy="4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800" b="1" strike="noStrike" spc="49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ВАРИАТИВНЫЕ МОДУЛИ</a:t>
            </a:r>
            <a:endParaRPr lang="ru-RU" sz="28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7" name="CustomShape 10"/>
          <p:cNvSpPr/>
          <p:nvPr/>
        </p:nvSpPr>
        <p:spPr>
          <a:xfrm>
            <a:off x="6576480" y="1535040"/>
            <a:ext cx="5283000" cy="86364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КЛЮЧЕВЫЕ </a:t>
            </a:r>
            <a:r>
              <a:rPr lang="ru-RU" sz="2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ОБЩЕШКОЛЬНЫЕ ДЕЛА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8" name="CustomShape 11"/>
          <p:cNvSpPr/>
          <p:nvPr/>
        </p:nvSpPr>
        <p:spPr>
          <a:xfrm>
            <a:off x="6576480" y="2502360"/>
            <a:ext cx="5283000" cy="793800"/>
          </a:xfrm>
          <a:prstGeom prst="flowChartAlternateProcess">
            <a:avLst/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ДЕТСКИЕ </a:t>
            </a:r>
            <a:r>
              <a:rPr lang="ru-RU" sz="2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ОБЩЕСТВЕННЫЕ ОБЪЕДИНЕНИЯ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9" name="CustomShape 12"/>
          <p:cNvSpPr/>
          <p:nvPr/>
        </p:nvSpPr>
        <p:spPr>
          <a:xfrm>
            <a:off x="6576480" y="3573000"/>
            <a:ext cx="5283000" cy="727920"/>
          </a:xfrm>
          <a:prstGeom prst="flowChartAlternateProcess">
            <a:avLst/>
          </a:prstGeom>
          <a:solidFill>
            <a:srgbClr val="F7D0D0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ШКОЛЬНЫЕ </a:t>
            </a:r>
            <a:r>
              <a:rPr lang="ru-RU" sz="2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МЕДИА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0" name="CustomShape 13"/>
          <p:cNvSpPr/>
          <p:nvPr/>
        </p:nvSpPr>
        <p:spPr>
          <a:xfrm>
            <a:off x="6576480" y="4445280"/>
            <a:ext cx="5283000" cy="918720"/>
          </a:xfrm>
          <a:prstGeom prst="flowChartAlternateProcess">
            <a:avLst/>
          </a:prstGeom>
          <a:solidFill>
            <a:srgbClr val="FAE5D7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ЭКСКУРСИИ</a:t>
            </a:r>
            <a:r>
              <a:rPr lang="ru-RU" sz="2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, ЭКСПЕДИЦИИ, ПОХОДЫ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1" name="CustomShape 14"/>
          <p:cNvSpPr/>
          <p:nvPr/>
        </p:nvSpPr>
        <p:spPr>
          <a:xfrm>
            <a:off x="6606360" y="5563440"/>
            <a:ext cx="5283000" cy="72036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ПРОФИЛАКТИКА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911424" y="-13738"/>
            <a:ext cx="10652448" cy="10954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4000" b="1" strike="noStrike" spc="49" dirty="0">
                <a:solidFill>
                  <a:srgbClr val="FEFEFD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lang="ru-RU" sz="2700" b="1" strike="noStrike" spc="49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ИНВАРИАТИВНЫЕ (ОБЯЗАТЕЛЬНЫЕ</a:t>
            </a:r>
            <a:r>
              <a:rPr lang="ru-RU" sz="2700" b="1" strike="noStrike" spc="49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) МОДУЛИ</a:t>
            </a:r>
            <a:endParaRPr lang="ru-RU" sz="18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393840" y="1849637"/>
            <a:ext cx="5283000" cy="86364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КЛАССНОЕ </a:t>
            </a:r>
            <a:r>
              <a:rPr lang="ru-RU" sz="24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РУКОВОДСТВО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6401880" y="3515040"/>
            <a:ext cx="5283000" cy="793800"/>
          </a:xfrm>
          <a:prstGeom prst="flowChartAlternateProcess">
            <a:avLst/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ШКОЛЬНЫЙ </a:t>
            </a:r>
            <a:r>
              <a:rPr lang="ru-RU" sz="24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УРОК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394200" y="5604120"/>
            <a:ext cx="5283000" cy="720360"/>
          </a:xfrm>
          <a:prstGeom prst="flowChartAlternateProcess">
            <a:avLst/>
          </a:prstGeom>
          <a:solidFill>
            <a:srgbClr val="F7D0D0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САМОУПРАВЛЕНИЕ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6401880" y="1271075"/>
            <a:ext cx="5283000" cy="2020765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Реализуются:</a:t>
            </a: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деятельность методического объединения;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участие педагогов в конкурсах профессионального мастерства;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Планируются: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создание условий для психологической разгрузки;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публичное признание результатов труда классных руководителей, оформление доски почета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8" name="CustomShape 6"/>
          <p:cNvSpPr/>
          <p:nvPr/>
        </p:nvSpPr>
        <p:spPr>
          <a:xfrm>
            <a:off x="394200" y="3207240"/>
            <a:ext cx="5283000" cy="1911600"/>
          </a:xfrm>
          <a:prstGeom prst="flowChartAlternateProcess">
            <a:avLst/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Реализуются: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Уроки в соответствии с требованиями ФГОС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Планируются: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Развитие </a:t>
            </a: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цифрового образования, ведение уроков </a:t>
            </a:r>
            <a:endParaRPr lang="ru-RU" sz="1600" b="0" strike="noStrike" spc="-1" dirty="0" smtClean="0">
              <a:solidFill>
                <a:srgbClr val="052F61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с </a:t>
            </a: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использованием цифровых платформ 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 Учи </a:t>
            </a:r>
            <a:r>
              <a:rPr lang="ru-RU" sz="1600" b="0" strike="noStrike" spc="-1" dirty="0" err="1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ру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и т.д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.;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9" name="CustomShape 7"/>
          <p:cNvSpPr/>
          <p:nvPr/>
        </p:nvSpPr>
        <p:spPr>
          <a:xfrm>
            <a:off x="6401880" y="4708080"/>
            <a:ext cx="5283000" cy="1896120"/>
          </a:xfrm>
          <a:prstGeom prst="flowChartAlternateProcess">
            <a:avLst/>
          </a:prstGeom>
          <a:solidFill>
            <a:srgbClr val="F7D0D0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Реализуются: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Выборы в 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школьной демократической Республики  </a:t>
            </a: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и Президента школы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Планируются: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Развитие детского самоуправления в </a:t>
            </a:r>
            <a:r>
              <a:rPr lang="ru-RU" sz="1600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5-7 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классах;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Проведение активом школы общешкольных коллективных дел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CustomShape 8"/>
          <p:cNvSpPr/>
          <p:nvPr/>
        </p:nvSpPr>
        <p:spPr>
          <a:xfrm rot="20831400">
            <a:off x="5115494" y="1278364"/>
            <a:ext cx="1233945" cy="43995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9"/>
          <p:cNvSpPr/>
          <p:nvPr/>
        </p:nvSpPr>
        <p:spPr>
          <a:xfrm rot="1669200" flipH="1">
            <a:off x="5571720" y="3020400"/>
            <a:ext cx="932760" cy="46656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10"/>
          <p:cNvSpPr/>
          <p:nvPr/>
        </p:nvSpPr>
        <p:spPr>
          <a:xfrm rot="21257400" flipV="1">
            <a:off x="5196240" y="6353640"/>
            <a:ext cx="1214280" cy="39456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AE5D7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653400" y="267692"/>
            <a:ext cx="7962880" cy="10324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4000" b="1" strike="noStrike" spc="49" dirty="0">
                <a:solidFill>
                  <a:srgbClr val="FEFEFD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lang="ru-RU" sz="2700" b="1" strike="noStrike" spc="49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ИНВАРИАТИВНЫЕ </a:t>
            </a:r>
            <a:r>
              <a:rPr lang="ru-RU" sz="2700" b="1" strike="noStrike" spc="49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ru-RU" sz="2700" b="1" strike="noStrike" spc="49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ОБЯЗАТЕЛЬНЫЕ) </a:t>
            </a:r>
            <a:endParaRPr lang="ru-RU" sz="2700" b="1" strike="noStrike" spc="49" dirty="0" smtClean="0">
              <a:solidFill>
                <a:srgbClr val="00B0F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2700" b="1" strike="noStrike" spc="49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МОДУЛИ</a:t>
            </a: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653400" y="1295640"/>
            <a:ext cx="5283000" cy="192240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Реализуются:</a:t>
            </a: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Участие в проекте «</a:t>
            </a:r>
            <a:r>
              <a:rPr lang="ru-RU" sz="1600" b="0" strike="noStrike" spc="-1" dirty="0" err="1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ПроеКТОриЯ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», «Культурный марафон»;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Проведение </a:t>
            </a:r>
            <a:r>
              <a:rPr lang="ru-RU" sz="1600" b="0" strike="noStrike" spc="-1" dirty="0" err="1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профориентационного</a:t>
            </a: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 тестирования и экскурсий 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на  </a:t>
            </a: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организации </a:t>
            </a:r>
            <a:r>
              <a:rPr lang="ru-RU" sz="1600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села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Планируются: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Участие в проекте «Большая перемена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»;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6642000" y="2636912"/>
            <a:ext cx="5007960" cy="2217328"/>
          </a:xfrm>
          <a:prstGeom prst="flowChartAlternateProcess">
            <a:avLst/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Реализуются: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Консультирование по вопросам воспитания и обучения детей;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Заседания Совета родителей, Управляющего совета школы;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Планируются: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Дни родительского самоуправления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6743880" y="5226480"/>
            <a:ext cx="4906080" cy="918720"/>
          </a:xfrm>
          <a:prstGeom prst="flowChartAlternateProcess">
            <a:avLst/>
          </a:prstGeom>
          <a:solidFill>
            <a:srgbClr val="FAE5D7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ru-RU" sz="20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КУРСЫ ВНЕУРОЧНОЙ ДЕЯТЕЛЬНОСТИ И ДОПОЛНИТЕЛЬНОЕ ОБРАЗОВАНИЕ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653400" y="4414320"/>
            <a:ext cx="5283000" cy="1570680"/>
          </a:xfrm>
          <a:prstGeom prst="flowChartAlternateProcess">
            <a:avLst/>
          </a:prstGeom>
          <a:solidFill>
            <a:srgbClr val="FAE5D7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Реализуются: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программы в рамках проектов «Точка роста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»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Планируются: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Программы внеурочной 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деятельности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Открытие Центра цифрового образования;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9" name="CustomShape 6"/>
          <p:cNvSpPr/>
          <p:nvPr/>
        </p:nvSpPr>
        <p:spPr>
          <a:xfrm>
            <a:off x="653400" y="3492000"/>
            <a:ext cx="5283000" cy="649080"/>
          </a:xfrm>
          <a:prstGeom prst="flowChartAlternateProcess">
            <a:avLst/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РАБОТА </a:t>
            </a:r>
            <a:r>
              <a:rPr lang="ru-RU" sz="24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С РОДИТЕЛЯМИ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0" name="CustomShape 7"/>
          <p:cNvSpPr/>
          <p:nvPr/>
        </p:nvSpPr>
        <p:spPr>
          <a:xfrm>
            <a:off x="6642000" y="1738800"/>
            <a:ext cx="5007960" cy="72036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ПРОФОРИЕНТАЦИЯ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2" name="CustomShape 8"/>
          <p:cNvSpPr/>
          <p:nvPr/>
        </p:nvSpPr>
        <p:spPr>
          <a:xfrm rot="21188400" flipH="1">
            <a:off x="5992560" y="1265760"/>
            <a:ext cx="936000" cy="47916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9"/>
          <p:cNvSpPr/>
          <p:nvPr/>
        </p:nvSpPr>
        <p:spPr>
          <a:xfrm rot="19611000">
            <a:off x="5921640" y="3069360"/>
            <a:ext cx="644760" cy="46548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10"/>
          <p:cNvSpPr/>
          <p:nvPr/>
        </p:nvSpPr>
        <p:spPr>
          <a:xfrm rot="20737800" flipH="1" flipV="1">
            <a:off x="5982120" y="5751360"/>
            <a:ext cx="678240" cy="46728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AE5D7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0" name="Picture 2" descr="F:\САЙТКА САЛЫР ФОТКИ МЕРОПРИЯТИЙ 2021г\Участие в проекте Культурный марафон\IMG-1cf2b004a317455d5c6d30eb3c6c32d4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8" t="51782" r="13854" b="30053"/>
          <a:stretch/>
        </p:blipFill>
        <p:spPr bwMode="auto">
          <a:xfrm>
            <a:off x="8657927" y="343882"/>
            <a:ext cx="2992033" cy="14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782880" y="-243408"/>
            <a:ext cx="6849624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4000" b="1" strike="noStrike" spc="49" dirty="0">
                <a:solidFill>
                  <a:srgbClr val="FEFEFD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lang="ru-RU" sz="3600" b="1" strike="noStrike" spc="49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ВАРИАТИВНЫЕ МОДУЛИ</a:t>
            </a:r>
            <a:endParaRPr lang="ru-RU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439328" y="1581660"/>
            <a:ext cx="5308560" cy="86364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КЛЮЧЕВЫЕ </a:t>
            </a:r>
            <a:r>
              <a:rPr lang="ru-RU" sz="24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ОБЩЕШКОЛЬНЫЕ ДЕЛА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6746760" y="3694320"/>
            <a:ext cx="4853160" cy="793800"/>
          </a:xfrm>
          <a:prstGeom prst="flowChartAlternateProcess">
            <a:avLst/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ДЕТСКИЕ </a:t>
            </a:r>
            <a:r>
              <a:rPr lang="ru-RU" sz="24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ОБЩЕСТВЕННЫЕ ОБЪЕДИНЕНИЯ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2415618" y="4788000"/>
            <a:ext cx="3680382" cy="1182600"/>
          </a:xfrm>
          <a:prstGeom prst="flowChartAlternateProcess">
            <a:avLst/>
          </a:prstGeom>
          <a:solidFill>
            <a:srgbClr val="FAE5D7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ЭКСКУРСИИ</a:t>
            </a:r>
            <a:r>
              <a:rPr lang="ru-RU" sz="24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, ЭКСПЕДИЦИИ, ПОХОДЫ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6317280" y="4788000"/>
            <a:ext cx="5283000" cy="1793520"/>
          </a:xfrm>
          <a:prstGeom prst="flowChartAlternateProcess">
            <a:avLst/>
          </a:prstGeom>
          <a:solidFill>
            <a:srgbClr val="FAE5D7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Реализуются: 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lnSpc>
                <a:spcPct val="100000"/>
              </a:lnSpc>
              <a:buClr>
                <a:srgbClr val="052F61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Дни семьи, Дни здоровья;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культурно-просветительские поездки в рамках каникулярного периода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Планируются: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lnSpc>
                <a:spcPct val="100000"/>
              </a:lnSpc>
              <a:buClr>
                <a:srgbClr val="052F61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Походы выходного дня;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lnSpc>
                <a:spcPct val="100000"/>
              </a:lnSpc>
              <a:buClr>
                <a:srgbClr val="052F61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Культурно-образовательные и ознакомительные </a:t>
            </a:r>
            <a:r>
              <a:rPr lang="ru-RU" sz="1400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экскурсии 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0" name="CustomShape 6"/>
          <p:cNvSpPr/>
          <p:nvPr/>
        </p:nvSpPr>
        <p:spPr>
          <a:xfrm>
            <a:off x="6746760" y="1407370"/>
            <a:ext cx="4853160" cy="190152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Реализуются: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общешкольные праздники;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ru-RU" sz="14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проекты;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Планируются</a:t>
            </a:r>
            <a:r>
              <a:rPr lang="ru-RU" sz="1400" b="1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совместные </a:t>
            </a: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театрализованные, танцевальные,  и иные выступления педагогических работников, родителей и обучающихся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1" name="CustomShape 7"/>
          <p:cNvSpPr/>
          <p:nvPr/>
        </p:nvSpPr>
        <p:spPr>
          <a:xfrm>
            <a:off x="482040" y="2589840"/>
            <a:ext cx="5308560" cy="1691640"/>
          </a:xfrm>
          <a:prstGeom prst="flowChartAlternateProcess">
            <a:avLst/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Реализуются: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деятельность </a:t>
            </a:r>
            <a:r>
              <a:rPr lang="ru-RU" sz="1600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z="1600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детской общественной 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организации «</a:t>
            </a:r>
            <a:r>
              <a:rPr lang="ru-RU" sz="1600" b="0" strike="noStrike" spc="-1" dirty="0" err="1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Найырал</a:t>
            </a:r>
            <a:r>
              <a:rPr lang="ru-RU" sz="16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»,  «</a:t>
            </a:r>
            <a:r>
              <a:rPr lang="ru-RU" sz="1600" b="0" strike="noStrike" spc="-1" dirty="0" err="1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Юнармия</a:t>
            </a: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»;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Планируются: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развитие школьного волонтерского движения и реализация социально-значимых проектов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22" name="Picture 2"/>
          <p:cNvPicPr/>
          <p:nvPr/>
        </p:nvPicPr>
        <p:blipFill>
          <a:blip r:embed="rId2"/>
          <a:stretch/>
        </p:blipFill>
        <p:spPr>
          <a:xfrm>
            <a:off x="482040" y="260280"/>
            <a:ext cx="3300840" cy="1443960"/>
          </a:xfrm>
          <a:prstGeom prst="rect">
            <a:avLst/>
          </a:prstGeom>
          <a:ln>
            <a:noFill/>
          </a:ln>
        </p:spPr>
      </p:pic>
      <p:sp>
        <p:nvSpPr>
          <p:cNvPr id="123" name="CustomShape 8"/>
          <p:cNvSpPr/>
          <p:nvPr/>
        </p:nvSpPr>
        <p:spPr>
          <a:xfrm rot="20831400">
            <a:off x="5802120" y="1766160"/>
            <a:ext cx="933480" cy="49464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9"/>
          <p:cNvSpPr/>
          <p:nvPr/>
        </p:nvSpPr>
        <p:spPr>
          <a:xfrm rot="1012200" flipH="1" flipV="1">
            <a:off x="5319720" y="6140520"/>
            <a:ext cx="877320" cy="53316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AE5D7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10"/>
          <p:cNvSpPr/>
          <p:nvPr/>
        </p:nvSpPr>
        <p:spPr>
          <a:xfrm rot="1353000" flipH="1">
            <a:off x="5874120" y="3296160"/>
            <a:ext cx="885240" cy="48888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3F4C9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" name="Picture 3" descr="D:\ФОТКИ САД ПАМЯТИ 2020г\20200430_134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1" y="4351952"/>
            <a:ext cx="1792226" cy="24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САЙТКА САЛЫР ФОТКИ МЕРОПРИЯТИЙ 2021г\Акция РДШ Родительское крыло\20211116_2339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03" y="451798"/>
            <a:ext cx="1735125" cy="137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755056" y="177840"/>
            <a:ext cx="766404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3600" b="1" strike="noStrike" spc="49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ВАРИАТИВНЫЕ </a:t>
            </a:r>
            <a:r>
              <a:rPr lang="ru-RU" sz="3600" b="1" strike="noStrike" spc="49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МОДУЛИ</a:t>
            </a:r>
            <a:endParaRPr lang="ru-RU" sz="28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6075551" y="3727127"/>
            <a:ext cx="5602680" cy="195804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Реализуются: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Программа профилактики </a:t>
            </a:r>
            <a:r>
              <a:rPr lang="ru-RU" sz="1400" b="0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Встречи с представителями субъектов системы профилактики;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Планируются</a:t>
            </a:r>
            <a:r>
              <a:rPr lang="ru-RU" sz="1400" b="1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>
              <a:lnSpc>
                <a:spcPct val="100000"/>
              </a:lnSpc>
              <a:buClr>
                <a:srgbClr val="052F61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Привлечение волонтеров школы к профилактической и просветительской деятельности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461880" y="1755821"/>
            <a:ext cx="5283000" cy="1278368"/>
          </a:xfrm>
          <a:prstGeom prst="flowChartAlternateProcess">
            <a:avLst/>
          </a:prstGeom>
          <a:solidFill>
            <a:srgbClr val="F7D0D0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Реализуются: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- Школьная газета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6298321" y="2240752"/>
            <a:ext cx="5602680" cy="720360"/>
          </a:xfrm>
          <a:prstGeom prst="flowChartAlternateProcess">
            <a:avLst/>
          </a:prstGeom>
          <a:solidFill>
            <a:srgbClr val="F7D0D0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ШКОЛЬНЫЕ МЕДИА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427361" y="3470940"/>
            <a:ext cx="5283000" cy="978840"/>
          </a:xfrm>
          <a:prstGeom prst="flowChartAlternateProcess">
            <a:avLst/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52F61"/>
                </a:solidFill>
                <a:uFill>
                  <a:solidFill>
                    <a:srgbClr val="FFFFFF"/>
                  </a:solidFill>
                </a:uFill>
              </a:rPr>
              <a:t>ПРОФИЛАКТИКА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3" name="CustomShape 6"/>
          <p:cNvSpPr/>
          <p:nvPr/>
        </p:nvSpPr>
        <p:spPr>
          <a:xfrm rot="1012200" flipH="1">
            <a:off x="5633419" y="1498105"/>
            <a:ext cx="1266840" cy="50724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AE5D7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7"/>
          <p:cNvSpPr/>
          <p:nvPr/>
        </p:nvSpPr>
        <p:spPr>
          <a:xfrm rot="1012200" flipV="1">
            <a:off x="5019120" y="5327640"/>
            <a:ext cx="987840" cy="6192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3F7ED"/>
          </a:solidFill>
          <a:ln w="15840">
            <a:solidFill>
              <a:srgbClr val="0330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1462</TotalTime>
  <Words>604</Words>
  <Application>Microsoft Office PowerPoint</Application>
  <PresentationFormat>Произвольный</PresentationFormat>
  <Paragraphs>128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ВОСПИТАНИЯ  МБОУ «СОШ№5»</dc:title>
  <dc:creator>Ирина Жирова</dc:creator>
  <cp:lastModifiedBy>Осурбай</cp:lastModifiedBy>
  <cp:revision>73</cp:revision>
  <cp:lastPrinted>2021-08-10T04:12:48Z</cp:lastPrinted>
  <dcterms:created xsi:type="dcterms:W3CDTF">2021-04-07T03:09:09Z</dcterms:created>
  <dcterms:modified xsi:type="dcterms:W3CDTF">2023-05-11T14:24:51Z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